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2"/>
    <p:sldId id="266" r:id="rId3"/>
    <p:sldId id="267" r:id="rId4"/>
    <p:sldId id="268" r:id="rId5"/>
    <p:sldId id="269" r:id="rId6"/>
    <p:sldId id="270" r:id="rId7"/>
    <p:sldId id="271" r:id="rId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168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1143000" y="685800"/>
            <a:ext cx="4572000" cy="3429000"/>
          </a:xfrm>
          <a:prstGeom prst="rect">
            <a:avLst/>
          </a:prstGeom>
        </p:spPr>
        <p:txBody>
          <a:bodyPr/>
          <a:lstStyle/>
          <a:p>
            <a:endParaRPr/>
          </a:p>
        </p:txBody>
      </p:sp>
      <p:sp>
        <p:nvSpPr>
          <p:cNvPr id="125" name="Shape 12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989230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re et sous-titre">
    <p:spTree>
      <p:nvGrpSpPr>
        <p:cNvPr id="1" name=""/>
        <p:cNvGrpSpPr/>
        <p:nvPr/>
      </p:nvGrpSpPr>
      <p:grpSpPr>
        <a:xfrm>
          <a:off x="0" y="0"/>
          <a:ext cx="0" cy="0"/>
          <a:chOff x="0" y="0"/>
          <a:chExt cx="0" cy="0"/>
        </a:xfrm>
      </p:grpSpPr>
      <p:sp>
        <p:nvSpPr>
          <p:cNvPr id="11" name="Texte du titre"/>
          <p:cNvSpPr txBox="1">
            <a:spLocks noGrp="1"/>
          </p:cNvSpPr>
          <p:nvPr>
            <p:ph type="title"/>
          </p:nvPr>
        </p:nvSpPr>
        <p:spPr>
          <a:xfrm>
            <a:off x="1270000" y="1638300"/>
            <a:ext cx="10464800" cy="3302000"/>
          </a:xfrm>
          <a:prstGeom prst="rect">
            <a:avLst/>
          </a:prstGeom>
        </p:spPr>
        <p:txBody>
          <a:bodyPr anchor="b"/>
          <a:lstStyle/>
          <a:p>
            <a:r>
              <a:t>Texte du titre</a:t>
            </a:r>
          </a:p>
        </p:txBody>
      </p:sp>
      <p:sp>
        <p:nvSpPr>
          <p:cNvPr id="12" name="Texte niveau 1…"/>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Texte niveau 1</a:t>
            </a:r>
          </a:p>
          <a:p>
            <a:pPr lvl="1"/>
            <a:r>
              <a:t>Texte niveau 2</a:t>
            </a:r>
          </a:p>
          <a:p>
            <a:pPr lvl="2"/>
            <a:r>
              <a:t>Texte niveau 3</a:t>
            </a:r>
          </a:p>
          <a:p>
            <a:pPr lvl="3"/>
            <a:r>
              <a:t>Texte niveau 4</a:t>
            </a:r>
          </a:p>
          <a:p>
            <a:pPr lvl="4"/>
            <a:r>
              <a:t>Texte niveau 5</a:t>
            </a:r>
          </a:p>
        </p:txBody>
      </p:sp>
      <p:sp>
        <p:nvSpPr>
          <p:cNvPr id="13" name="Numéro de diapositive"/>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
        <p:nvSpPr>
          <p:cNvPr id="93" name="-Gilles Allain"/>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-Gilles Allain</a:t>
            </a:r>
          </a:p>
        </p:txBody>
      </p:sp>
      <p:sp>
        <p:nvSpPr>
          <p:cNvPr id="94" name="« Saisissez une citation ici. »"/>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 Saisissez une citation ici. » </a:t>
            </a:r>
          </a:p>
        </p:txBody>
      </p:sp>
      <p:sp>
        <p:nvSpPr>
          <p:cNvPr id="95"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copie">
    <p:spTree>
      <p:nvGrpSpPr>
        <p:cNvPr id="1" name=""/>
        <p:cNvGrpSpPr/>
        <p:nvPr/>
      </p:nvGrpSpPr>
      <p:grpSpPr>
        <a:xfrm>
          <a:off x="0" y="0"/>
          <a:ext cx="0" cy="0"/>
          <a:chOff x="0" y="0"/>
          <a:chExt cx="0" cy="0"/>
        </a:xfrm>
      </p:grpSpPr>
      <p:sp>
        <p:nvSpPr>
          <p:cNvPr id="110"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11"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
        <p:nvSpPr>
          <p:cNvPr id="118"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e">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exte du titre"/>
          <p:cNvSpPr txBox="1">
            <a:spLocks noGrp="1"/>
          </p:cNvSpPr>
          <p:nvPr>
            <p:ph type="title"/>
          </p:nvPr>
        </p:nvSpPr>
        <p:spPr>
          <a:xfrm>
            <a:off x="1270000" y="6718300"/>
            <a:ext cx="10464800" cy="1422400"/>
          </a:xfrm>
          <a:prstGeom prst="rect">
            <a:avLst/>
          </a:prstGeom>
        </p:spPr>
        <p:txBody>
          <a:bodyPr anchor="b"/>
          <a:lstStyle/>
          <a:p>
            <a:r>
              <a:t>Texte du titre</a:t>
            </a:r>
          </a:p>
        </p:txBody>
      </p:sp>
      <p:sp>
        <p:nvSpPr>
          <p:cNvPr id="22" name="Texte niveau 1…"/>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Texte niveau 1</a:t>
            </a:r>
          </a:p>
          <a:p>
            <a:pPr lvl="1"/>
            <a:r>
              <a:t>Texte niveau 2</a:t>
            </a:r>
          </a:p>
          <a:p>
            <a:pPr lvl="2"/>
            <a:r>
              <a:t>Texte niveau 3</a:t>
            </a:r>
          </a:p>
          <a:p>
            <a:pPr lvl="3"/>
            <a:r>
              <a:t>Texte niveau 4</a:t>
            </a:r>
          </a:p>
          <a:p>
            <a:pPr lvl="4"/>
            <a:r>
              <a:t>Texte niveau 5</a:t>
            </a:r>
          </a:p>
        </p:txBody>
      </p:sp>
      <p:sp>
        <p:nvSpPr>
          <p:cNvPr id="23"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30" name="Texte du titre"/>
          <p:cNvSpPr txBox="1">
            <a:spLocks noGrp="1"/>
          </p:cNvSpPr>
          <p:nvPr>
            <p:ph type="title"/>
          </p:nvPr>
        </p:nvSpPr>
        <p:spPr>
          <a:xfrm>
            <a:off x="1270000" y="3225800"/>
            <a:ext cx="10464800" cy="3302000"/>
          </a:xfrm>
          <a:prstGeom prst="rect">
            <a:avLst/>
          </a:prstGeom>
        </p:spPr>
        <p:txBody>
          <a:bodyPr/>
          <a:lstStyle/>
          <a:p>
            <a:r>
              <a:t>Texte du titre</a:t>
            </a:r>
          </a:p>
        </p:txBody>
      </p:sp>
      <p:sp>
        <p:nvSpPr>
          <p:cNvPr id="31"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exte du titre"/>
          <p:cNvSpPr txBox="1">
            <a:spLocks noGrp="1"/>
          </p:cNvSpPr>
          <p:nvPr>
            <p:ph type="title"/>
          </p:nvPr>
        </p:nvSpPr>
        <p:spPr>
          <a:xfrm>
            <a:off x="952500" y="635000"/>
            <a:ext cx="5334000" cy="3987800"/>
          </a:xfrm>
          <a:prstGeom prst="rect">
            <a:avLst/>
          </a:prstGeom>
        </p:spPr>
        <p:txBody>
          <a:bodyPr anchor="b"/>
          <a:lstStyle>
            <a:lvl1pPr>
              <a:defRPr sz="6000"/>
            </a:lvl1pPr>
          </a:lstStyle>
          <a:p>
            <a:r>
              <a:t>Texte du titre</a:t>
            </a:r>
          </a:p>
        </p:txBody>
      </p:sp>
      <p:sp>
        <p:nvSpPr>
          <p:cNvPr id="40" name="Texte niveau 1…"/>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Texte niveau 1</a:t>
            </a:r>
          </a:p>
          <a:p>
            <a:pPr lvl="1"/>
            <a:r>
              <a:t>Texte niveau 2</a:t>
            </a:r>
          </a:p>
          <a:p>
            <a:pPr lvl="2"/>
            <a:r>
              <a:t>Texte niveau 3</a:t>
            </a:r>
          </a:p>
          <a:p>
            <a:pPr lvl="3"/>
            <a:r>
              <a:t>Texte niveau 4</a:t>
            </a:r>
          </a:p>
          <a:p>
            <a:pPr lvl="4"/>
            <a:r>
              <a:t>Texte niveau 5</a:t>
            </a:r>
          </a:p>
        </p:txBody>
      </p:sp>
      <p:sp>
        <p:nvSpPr>
          <p:cNvPr id="41"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re - Haut">
    <p:spTree>
      <p:nvGrpSpPr>
        <p:cNvPr id="1" name=""/>
        <p:cNvGrpSpPr/>
        <p:nvPr/>
      </p:nvGrpSpPr>
      <p:grpSpPr>
        <a:xfrm>
          <a:off x="0" y="0"/>
          <a:ext cx="0" cy="0"/>
          <a:chOff x="0" y="0"/>
          <a:chExt cx="0" cy="0"/>
        </a:xfrm>
      </p:grpSpPr>
      <p:sp>
        <p:nvSpPr>
          <p:cNvPr id="48" name="Texte du titre"/>
          <p:cNvSpPr txBox="1">
            <a:spLocks noGrp="1"/>
          </p:cNvSpPr>
          <p:nvPr>
            <p:ph type="title"/>
          </p:nvPr>
        </p:nvSpPr>
        <p:spPr>
          <a:prstGeom prst="rect">
            <a:avLst/>
          </a:prstGeom>
        </p:spPr>
        <p:txBody>
          <a:bodyPr/>
          <a:lstStyle/>
          <a:p>
            <a:r>
              <a:t>Texte du titre</a:t>
            </a:r>
          </a:p>
        </p:txBody>
      </p:sp>
      <p:sp>
        <p:nvSpPr>
          <p:cNvPr id="4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et puces">
    <p:spTree>
      <p:nvGrpSpPr>
        <p:cNvPr id="1" name=""/>
        <p:cNvGrpSpPr/>
        <p:nvPr/>
      </p:nvGrpSpPr>
      <p:grpSpPr>
        <a:xfrm>
          <a:off x="0" y="0"/>
          <a:ext cx="0" cy="0"/>
          <a:chOff x="0" y="0"/>
          <a:chExt cx="0" cy="0"/>
        </a:xfrm>
      </p:grpSpPr>
      <p:sp>
        <p:nvSpPr>
          <p:cNvPr id="56" name="Texte du titre"/>
          <p:cNvSpPr txBox="1">
            <a:spLocks noGrp="1"/>
          </p:cNvSpPr>
          <p:nvPr>
            <p:ph type="title"/>
          </p:nvPr>
        </p:nvSpPr>
        <p:spPr>
          <a:prstGeom prst="rect">
            <a:avLst/>
          </a:prstGeom>
        </p:spPr>
        <p:txBody>
          <a:bodyPr/>
          <a:lstStyle/>
          <a:p>
            <a:r>
              <a:t>Texte du titre</a:t>
            </a:r>
          </a:p>
        </p:txBody>
      </p:sp>
      <p:sp>
        <p:nvSpPr>
          <p:cNvPr id="57" name="Texte niveau 1…"/>
          <p:cNvSpPr txBox="1">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58"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re, puces et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exte du titre"/>
          <p:cNvSpPr txBox="1">
            <a:spLocks noGrp="1"/>
          </p:cNvSpPr>
          <p:nvPr>
            <p:ph type="title"/>
          </p:nvPr>
        </p:nvSpPr>
        <p:spPr>
          <a:prstGeom prst="rect">
            <a:avLst/>
          </a:prstGeom>
        </p:spPr>
        <p:txBody>
          <a:bodyPr/>
          <a:lstStyle/>
          <a:p>
            <a:r>
              <a:t>Texte du titre</a:t>
            </a:r>
          </a:p>
        </p:txBody>
      </p:sp>
      <p:sp>
        <p:nvSpPr>
          <p:cNvPr id="67" name="Texte niveau 1…"/>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Texte niveau 1</a:t>
            </a:r>
          </a:p>
          <a:p>
            <a:pPr lvl="1"/>
            <a:r>
              <a:t>Texte niveau 2</a:t>
            </a:r>
          </a:p>
          <a:p>
            <a:pPr lvl="2"/>
            <a:r>
              <a:t>Texte niveau 3</a:t>
            </a:r>
          </a:p>
          <a:p>
            <a:pPr lvl="3"/>
            <a:r>
              <a:t>Texte niveau 4</a:t>
            </a:r>
          </a:p>
          <a:p>
            <a:pPr lvl="4"/>
            <a:r>
              <a:t>Texte niveau 5</a:t>
            </a:r>
          </a:p>
        </p:txBody>
      </p:sp>
      <p:sp>
        <p:nvSpPr>
          <p:cNvPr id="68" name="Numéro de diapositive"/>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75" name="Texte niveau 1…"/>
          <p:cNvSpPr txBox="1">
            <a:spLocks noGrp="1"/>
          </p:cNvSpPr>
          <p:nvPr>
            <p:ph type="body" idx="1"/>
          </p:nvPr>
        </p:nvSpPr>
        <p:spPr>
          <a:xfrm>
            <a:off x="952500" y="1270000"/>
            <a:ext cx="11099800" cy="7213600"/>
          </a:xfrm>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76"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3 photos">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e du titre"/>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Texte du titre</a:t>
            </a:r>
          </a:p>
        </p:txBody>
      </p:sp>
      <p:sp>
        <p:nvSpPr>
          <p:cNvPr id="3" name="Texte niveau 1…"/>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Texte niveau 1</a:t>
            </a:r>
          </a:p>
          <a:p>
            <a:pPr lvl="1"/>
            <a:r>
              <a:t>Texte niveau 2</a:t>
            </a:r>
          </a:p>
          <a:p>
            <a:pPr lvl="2"/>
            <a:r>
              <a:t>Texte niveau 3</a:t>
            </a:r>
          </a:p>
          <a:p>
            <a:pPr lvl="3"/>
            <a:r>
              <a:t>Texte niveau 4</a:t>
            </a:r>
          </a:p>
          <a:p>
            <a:pPr lvl="4"/>
            <a:r>
              <a:t>Texte niveau 5</a:t>
            </a:r>
          </a:p>
        </p:txBody>
      </p:sp>
      <p:sp>
        <p:nvSpPr>
          <p:cNvPr id="4" name="Numéro de diapositive"/>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13.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Image" descr="Image"/>
          <p:cNvPicPr>
            <a:picLocks noChangeAspect="1"/>
          </p:cNvPicPr>
          <p:nvPr/>
        </p:nvPicPr>
        <p:blipFill>
          <a:blip r:embed="rId2"/>
          <a:stretch>
            <a:fillRect/>
          </a:stretch>
        </p:blipFill>
        <p:spPr>
          <a:xfrm>
            <a:off x="4376702" y="1641426"/>
            <a:ext cx="4251397" cy="2357765"/>
          </a:xfrm>
          <a:prstGeom prst="rect">
            <a:avLst/>
          </a:prstGeom>
          <a:ln w="12700">
            <a:miter lim="400000"/>
          </a:ln>
        </p:spPr>
      </p:pic>
      <p:sp>
        <p:nvSpPr>
          <p:cNvPr id="128" name="Ligne"/>
          <p:cNvSpPr/>
          <p:nvPr/>
        </p:nvSpPr>
        <p:spPr>
          <a:xfrm>
            <a:off x="4303598" y="5092700"/>
            <a:ext cx="4397605" cy="0"/>
          </a:xfrm>
          <a:prstGeom prst="line">
            <a:avLst/>
          </a:prstGeom>
          <a:ln w="25400">
            <a:solidFill>
              <a:srgbClr val="97A6A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29" name="TITRE DU DOCUMENT"/>
          <p:cNvSpPr txBox="1"/>
          <p:nvPr/>
        </p:nvSpPr>
        <p:spPr>
          <a:xfrm>
            <a:off x="5158283" y="6432550"/>
            <a:ext cx="2688236"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defRPr sz="3200" b="0">
                <a:solidFill>
                  <a:srgbClr val="117176"/>
                </a:solidFill>
                <a:latin typeface="Nunito Bold"/>
                <a:ea typeface="Nunito Bold"/>
                <a:cs typeface="Nunito Bold"/>
                <a:sym typeface="Nunito Bold"/>
              </a:defRPr>
            </a:lvl1pPr>
          </a:lstStyle>
          <a:p>
            <a:r>
              <a:rPr lang="fr-FR" dirty="0"/>
              <a:t>ESPACE PRO</a:t>
            </a:r>
            <a:endParaRPr dirty="0"/>
          </a:p>
        </p:txBody>
      </p:sp>
      <p:sp>
        <p:nvSpPr>
          <p:cNvPr id="130" name="Autre information importante…"/>
          <p:cNvSpPr txBox="1"/>
          <p:nvPr/>
        </p:nvSpPr>
        <p:spPr>
          <a:xfrm>
            <a:off x="4730281" y="7184292"/>
            <a:ext cx="3544239"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defRPr sz="2500" b="0">
                <a:solidFill>
                  <a:srgbClr val="97A6A0"/>
                </a:solidFill>
                <a:latin typeface="Caveat Bold"/>
                <a:ea typeface="Caveat Bold"/>
                <a:cs typeface="Caveat Bold"/>
                <a:sym typeface="Caveat Bold"/>
              </a:defRPr>
            </a:pPr>
            <a:r>
              <a:rPr lang="fr-FR" sz="3200" dirty="0"/>
              <a:t>Relation avec le SPANC</a:t>
            </a:r>
            <a:endParaRPr sz="3200"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DE LA RUBRIQUE">
            <a:extLst>
              <a:ext uri="{FF2B5EF4-FFF2-40B4-BE49-F238E27FC236}">
                <a16:creationId xmlns:a16="http://schemas.microsoft.com/office/drawing/2014/main" id="{277345C9-4ED2-456D-9F96-19B37D0223AA}"/>
              </a:ext>
            </a:extLst>
          </p:cNvPr>
          <p:cNvSpPr txBox="1"/>
          <p:nvPr/>
        </p:nvSpPr>
        <p:spPr>
          <a:xfrm>
            <a:off x="759330" y="822082"/>
            <a:ext cx="6612388"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400" b="0">
                <a:solidFill>
                  <a:srgbClr val="117176"/>
                </a:solidFill>
                <a:latin typeface="Nunito Bold"/>
                <a:ea typeface="Nunito Bold"/>
                <a:cs typeface="Nunito Bold"/>
                <a:sym typeface="Nunito Bold"/>
              </a:defRPr>
            </a:lvl1pPr>
          </a:lstStyle>
          <a:p>
            <a:r>
              <a:rPr lang="fr-CA" dirty="0"/>
              <a:t>Et si nous étions les premiers à…</a:t>
            </a:r>
          </a:p>
        </p:txBody>
      </p:sp>
      <p:sp>
        <p:nvSpPr>
          <p:cNvPr id="8" name="Autre information importante…">
            <a:extLst>
              <a:ext uri="{FF2B5EF4-FFF2-40B4-BE49-F238E27FC236}">
                <a16:creationId xmlns:a16="http://schemas.microsoft.com/office/drawing/2014/main" id="{4C47AB8E-D2F0-4AC5-9C38-AECC440707CB}"/>
              </a:ext>
            </a:extLst>
          </p:cNvPr>
          <p:cNvSpPr txBox="1"/>
          <p:nvPr/>
        </p:nvSpPr>
        <p:spPr>
          <a:xfrm>
            <a:off x="684165" y="1304498"/>
            <a:ext cx="7082067"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defRPr sz="2500" b="0">
                <a:solidFill>
                  <a:srgbClr val="97A6A0"/>
                </a:solidFill>
                <a:latin typeface="Caveat Bold"/>
                <a:ea typeface="Caveat Bold"/>
                <a:cs typeface="Caveat Bold"/>
                <a:sym typeface="Caveat Bold"/>
              </a:defRPr>
            </a:pPr>
            <a:r>
              <a:rPr lang="fr-FR" sz="3600" dirty="0"/>
              <a:t>dématérialiser les dossiers avec les SPANC ?</a:t>
            </a:r>
            <a:endParaRPr sz="3600" dirty="0"/>
          </a:p>
        </p:txBody>
      </p:sp>
      <p:sp>
        <p:nvSpPr>
          <p:cNvPr id="9" name="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
            <a:extLst>
              <a:ext uri="{FF2B5EF4-FFF2-40B4-BE49-F238E27FC236}">
                <a16:creationId xmlns:a16="http://schemas.microsoft.com/office/drawing/2014/main" id="{D21570CE-911D-4455-8452-3565FD6BA6A8}"/>
              </a:ext>
            </a:extLst>
          </p:cNvPr>
          <p:cNvSpPr txBox="1"/>
          <p:nvPr/>
        </p:nvSpPr>
        <p:spPr>
          <a:xfrm>
            <a:off x="759330" y="2604960"/>
            <a:ext cx="11391639" cy="34551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lnSpc>
                <a:spcPct val="120000"/>
              </a:lnSpc>
              <a:defRPr sz="1400" b="0">
                <a:solidFill>
                  <a:srgbClr val="117176"/>
                </a:solidFill>
                <a:latin typeface="Lato Regular"/>
                <a:ea typeface="Lato Regular"/>
                <a:cs typeface="Lato Regular"/>
                <a:sym typeface="Lato Regular"/>
              </a:defRPr>
            </a:lvl1pPr>
          </a:lstStyle>
          <a:p>
            <a:r>
              <a:rPr lang="fr-FR" sz="2400" dirty="0"/>
              <a:t>Espace dédié pour la gestion des dossiers entre l’expert Aquatiris et le SPANC.</a:t>
            </a:r>
          </a:p>
          <a:p>
            <a:endParaRPr lang="fr-FR" sz="1100" dirty="0"/>
          </a:p>
          <a:p>
            <a:r>
              <a:rPr lang="fr-FR" sz="2400" dirty="0"/>
              <a:t>Ce dernier pourra ainsi :</a:t>
            </a:r>
          </a:p>
          <a:p>
            <a:r>
              <a:rPr lang="fr-FR" sz="2400" dirty="0"/>
              <a:t>- Consulter et valider le formulaire préalable à l’installation</a:t>
            </a:r>
          </a:p>
          <a:p>
            <a:r>
              <a:rPr lang="fr-FR" sz="2400" dirty="0"/>
              <a:t>- Consulter l’étude de sol du projet le cas échéant</a:t>
            </a:r>
          </a:p>
          <a:p>
            <a:r>
              <a:rPr lang="fr-FR" sz="2400" dirty="0"/>
              <a:t>- Consulter le certificat fabricant</a:t>
            </a:r>
          </a:p>
          <a:p>
            <a:r>
              <a:rPr lang="fr-FR" sz="2400" dirty="0"/>
              <a:t>- Valider la conformité des travaux réalisés</a:t>
            </a:r>
          </a:p>
          <a:p>
            <a:r>
              <a:rPr lang="fr-FR" sz="2400" dirty="0"/>
              <a:t>- Echanger sur le dossier du client via une messagerie en ligne rattachée au dossier</a:t>
            </a:r>
          </a:p>
        </p:txBody>
      </p:sp>
      <p:sp>
        <p:nvSpPr>
          <p:cNvPr id="10" name="Sous-rubrique numéro un…">
            <a:extLst>
              <a:ext uri="{FF2B5EF4-FFF2-40B4-BE49-F238E27FC236}">
                <a16:creationId xmlns:a16="http://schemas.microsoft.com/office/drawing/2014/main" id="{48B691E7-0336-4042-AD0F-40C4A1772AF1}"/>
              </a:ext>
            </a:extLst>
          </p:cNvPr>
          <p:cNvSpPr txBox="1"/>
          <p:nvPr/>
        </p:nvSpPr>
        <p:spPr>
          <a:xfrm>
            <a:off x="759329" y="6744888"/>
            <a:ext cx="11528703"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gn="l">
              <a:buSzPct val="145000"/>
              <a:defRPr sz="1800" b="0">
                <a:solidFill>
                  <a:srgbClr val="97A6A0"/>
                </a:solidFill>
                <a:latin typeface="Nunito SemiBold"/>
                <a:ea typeface="Nunito SemiBold"/>
                <a:cs typeface="Nunito SemiBold"/>
                <a:sym typeface="Nunito SemiBold"/>
              </a:defRPr>
            </a:pPr>
            <a:r>
              <a:rPr lang="fr-FR" dirty="0"/>
              <a:t>Tous les documents liés au dossier du client seront à charger depuis la fiche du client sur </a:t>
            </a:r>
            <a:r>
              <a:rPr lang="fr-FR" dirty="0" err="1"/>
              <a:t>Factornet</a:t>
            </a:r>
            <a:r>
              <a:rPr lang="fr-FR" dirty="0"/>
              <a:t>.</a:t>
            </a:r>
          </a:p>
          <a:p>
            <a:pPr algn="l">
              <a:buSzPct val="145000"/>
              <a:defRPr sz="1800" b="0">
                <a:solidFill>
                  <a:srgbClr val="97A6A0"/>
                </a:solidFill>
                <a:latin typeface="Nunito SemiBold"/>
                <a:ea typeface="Nunito SemiBold"/>
                <a:cs typeface="Nunito SemiBold"/>
                <a:sym typeface="Nunito SemiBold"/>
              </a:defRPr>
            </a:pPr>
            <a:r>
              <a:rPr lang="fr-FR" dirty="0"/>
              <a:t>Les messages envoyés par le SPANC depuis l’interface Espace pro engendreront une notification par mail et une notification sur votre espace </a:t>
            </a:r>
            <a:r>
              <a:rPr lang="fr-FR" dirty="0" err="1"/>
              <a:t>Factornet</a:t>
            </a:r>
            <a:r>
              <a:rPr lang="fr-FR" dirty="0"/>
              <a:t>, fiche station du client. Vous pourrez ainsi y répondre tel un ticket.</a:t>
            </a:r>
            <a:endParaRPr dirty="0"/>
          </a:p>
        </p:txBody>
      </p:sp>
    </p:spTree>
    <p:extLst>
      <p:ext uri="{BB962C8B-B14F-4D97-AF65-F5344CB8AC3E}">
        <p14:creationId xmlns:p14="http://schemas.microsoft.com/office/powerpoint/2010/main" val="170601439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374F159-1CD5-47D6-9209-18EA9DBA5EAA}"/>
              </a:ext>
            </a:extLst>
          </p:cNvPr>
          <p:cNvPicPr>
            <a:picLocks noChangeAspect="1"/>
          </p:cNvPicPr>
          <p:nvPr/>
        </p:nvPicPr>
        <p:blipFill>
          <a:blip r:embed="rId2"/>
          <a:stretch>
            <a:fillRect/>
          </a:stretch>
        </p:blipFill>
        <p:spPr>
          <a:xfrm>
            <a:off x="1396235" y="2100575"/>
            <a:ext cx="10212329" cy="5160251"/>
          </a:xfrm>
          <a:prstGeom prst="rect">
            <a:avLst/>
          </a:prstGeom>
          <a:ln>
            <a:solidFill>
              <a:schemeClr val="bg1">
                <a:lumMod val="85000"/>
              </a:schemeClr>
            </a:solidFill>
          </a:ln>
        </p:spPr>
      </p:pic>
      <p:sp>
        <p:nvSpPr>
          <p:cNvPr id="3" name="TITRE DE LA RUBRIQUE">
            <a:extLst>
              <a:ext uri="{FF2B5EF4-FFF2-40B4-BE49-F238E27FC236}">
                <a16:creationId xmlns:a16="http://schemas.microsoft.com/office/drawing/2014/main" id="{BEE8F8E6-D92D-4883-A5D4-35C10B9B1363}"/>
              </a:ext>
            </a:extLst>
          </p:cNvPr>
          <p:cNvSpPr txBox="1"/>
          <p:nvPr/>
        </p:nvSpPr>
        <p:spPr>
          <a:xfrm>
            <a:off x="732953" y="564419"/>
            <a:ext cx="2308324"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400" b="0">
                <a:solidFill>
                  <a:srgbClr val="117176"/>
                </a:solidFill>
                <a:latin typeface="Nunito Bold"/>
                <a:ea typeface="Nunito Bold"/>
                <a:cs typeface="Nunito Bold"/>
                <a:sym typeface="Nunito Bold"/>
              </a:defRPr>
            </a:lvl1pPr>
          </a:lstStyle>
          <a:p>
            <a:r>
              <a:rPr lang="fr-CA" dirty="0"/>
              <a:t>Espace pro</a:t>
            </a:r>
          </a:p>
        </p:txBody>
      </p:sp>
      <p:sp>
        <p:nvSpPr>
          <p:cNvPr id="4" name="Autre information importante…">
            <a:extLst>
              <a:ext uri="{FF2B5EF4-FFF2-40B4-BE49-F238E27FC236}">
                <a16:creationId xmlns:a16="http://schemas.microsoft.com/office/drawing/2014/main" id="{2CFEEAD3-0AB4-47AF-BFD6-26D26A2C009E}"/>
              </a:ext>
            </a:extLst>
          </p:cNvPr>
          <p:cNvSpPr txBox="1"/>
          <p:nvPr/>
        </p:nvSpPr>
        <p:spPr>
          <a:xfrm>
            <a:off x="718695" y="976497"/>
            <a:ext cx="2237793"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defRPr sz="2500" b="0">
                <a:solidFill>
                  <a:srgbClr val="97A6A0"/>
                </a:solidFill>
                <a:latin typeface="Caveat Bold"/>
                <a:ea typeface="Caveat Bold"/>
                <a:cs typeface="Caveat Bold"/>
                <a:sym typeface="Caveat Bold"/>
              </a:defRPr>
            </a:pPr>
            <a:r>
              <a:rPr lang="fr-FR" sz="3600" dirty="0"/>
              <a:t>Page d’accueil</a:t>
            </a:r>
            <a:endParaRPr sz="3600" dirty="0"/>
          </a:p>
        </p:txBody>
      </p:sp>
      <p:sp>
        <p:nvSpPr>
          <p:cNvPr id="5" name="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
            <a:extLst>
              <a:ext uri="{FF2B5EF4-FFF2-40B4-BE49-F238E27FC236}">
                <a16:creationId xmlns:a16="http://schemas.microsoft.com/office/drawing/2014/main" id="{13A7D35D-AB3A-4315-9638-13F36E1DEB40}"/>
              </a:ext>
            </a:extLst>
          </p:cNvPr>
          <p:cNvSpPr txBox="1"/>
          <p:nvPr/>
        </p:nvSpPr>
        <p:spPr>
          <a:xfrm>
            <a:off x="1396235" y="7584950"/>
            <a:ext cx="10212329" cy="1110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lnSpc>
                <a:spcPct val="120000"/>
              </a:lnSpc>
              <a:defRPr sz="1400" b="0">
                <a:solidFill>
                  <a:srgbClr val="117176"/>
                </a:solidFill>
                <a:latin typeface="Lato Regular"/>
                <a:ea typeface="Lato Regular"/>
                <a:cs typeface="Lato Regular"/>
                <a:sym typeface="Lato Regular"/>
              </a:defRPr>
            </a:lvl1pPr>
          </a:lstStyle>
          <a:p>
            <a:r>
              <a:rPr lang="fr-FR" b="1" dirty="0"/>
              <a:t>Zone de connexion avec identifiant et mot de passe.</a:t>
            </a:r>
          </a:p>
          <a:p>
            <a:r>
              <a:rPr lang="fr-FR" dirty="0"/>
              <a:t>Lors de la première connexion, le SPANC cliquera sur «  Première connexion » et sera guidé pour créer son compte. Ce dernier sera directement rattaché à l’expert de sa zone géographique concerné grâce au code postal.</a:t>
            </a:r>
          </a:p>
          <a:p>
            <a:r>
              <a:rPr lang="fr-FR" dirty="0"/>
              <a:t>Puis classiquement, le SPANC se connectera via son identifiant (son mail) et le mot de passe défini à la création du compte.</a:t>
            </a:r>
            <a:endParaRPr dirty="0"/>
          </a:p>
        </p:txBody>
      </p:sp>
      <p:cxnSp>
        <p:nvCxnSpPr>
          <p:cNvPr id="7" name="Connecteur droit 6">
            <a:extLst>
              <a:ext uri="{FF2B5EF4-FFF2-40B4-BE49-F238E27FC236}">
                <a16:creationId xmlns:a16="http://schemas.microsoft.com/office/drawing/2014/main" id="{88B54E48-8959-4461-BC94-C431545ED4EC}"/>
              </a:ext>
            </a:extLst>
          </p:cNvPr>
          <p:cNvCxnSpPr/>
          <p:nvPr/>
        </p:nvCxnSpPr>
        <p:spPr>
          <a:xfrm flipV="1">
            <a:off x="3261946" y="5020408"/>
            <a:ext cx="2602523" cy="2564542"/>
          </a:xfrm>
          <a:prstGeom prst="line">
            <a:avLst/>
          </a:prstGeom>
          <a:ln w="28575"/>
        </p:spPr>
        <p:style>
          <a:lnRef idx="1">
            <a:schemeClr val="accent4"/>
          </a:lnRef>
          <a:fillRef idx="0">
            <a:schemeClr val="accent4"/>
          </a:fillRef>
          <a:effectRef idx="0">
            <a:schemeClr val="accent4"/>
          </a:effectRef>
          <a:fontRef idx="minor">
            <a:schemeClr val="tx1"/>
          </a:fontRef>
        </p:style>
      </p:cxnSp>
      <p:pic>
        <p:nvPicPr>
          <p:cNvPr id="9" name="Image 8">
            <a:extLst>
              <a:ext uri="{FF2B5EF4-FFF2-40B4-BE49-F238E27FC236}">
                <a16:creationId xmlns:a16="http://schemas.microsoft.com/office/drawing/2014/main" id="{599744BD-C323-4020-85B3-0D636BDBD0EF}"/>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Photocopy/>
                    </a14:imgEffect>
                    <a14:imgEffect>
                      <a14:brightnessContrast bright="20000"/>
                    </a14:imgEffect>
                  </a14:imgLayer>
                </a14:imgProps>
              </a:ext>
              <a:ext uri="{28A0092B-C50C-407E-A947-70E740481C1C}">
                <a14:useLocalDpi xmlns:a14="http://schemas.microsoft.com/office/drawing/2010/main" val="0"/>
              </a:ext>
            </a:extLst>
          </a:blip>
          <a:srcRect l="12179" t="16832" r="10471" b="13220"/>
          <a:stretch/>
        </p:blipFill>
        <p:spPr>
          <a:xfrm>
            <a:off x="11102237" y="444580"/>
            <a:ext cx="1338879" cy="807196"/>
          </a:xfrm>
          <a:prstGeom prst="rect">
            <a:avLst/>
          </a:prstGeom>
        </p:spPr>
      </p:pic>
    </p:spTree>
    <p:extLst>
      <p:ext uri="{BB962C8B-B14F-4D97-AF65-F5344CB8AC3E}">
        <p14:creationId xmlns:p14="http://schemas.microsoft.com/office/powerpoint/2010/main" val="416915933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DE LA RUBRIQUE">
            <a:extLst>
              <a:ext uri="{FF2B5EF4-FFF2-40B4-BE49-F238E27FC236}">
                <a16:creationId xmlns:a16="http://schemas.microsoft.com/office/drawing/2014/main" id="{BEE8F8E6-D92D-4883-A5D4-35C10B9B1363}"/>
              </a:ext>
            </a:extLst>
          </p:cNvPr>
          <p:cNvSpPr txBox="1"/>
          <p:nvPr/>
        </p:nvSpPr>
        <p:spPr>
          <a:xfrm>
            <a:off x="732953" y="564419"/>
            <a:ext cx="2308324"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400" b="0">
                <a:solidFill>
                  <a:srgbClr val="117176"/>
                </a:solidFill>
                <a:latin typeface="Nunito Bold"/>
                <a:ea typeface="Nunito Bold"/>
                <a:cs typeface="Nunito Bold"/>
                <a:sym typeface="Nunito Bold"/>
              </a:defRPr>
            </a:lvl1pPr>
          </a:lstStyle>
          <a:p>
            <a:r>
              <a:rPr lang="fr-CA" dirty="0"/>
              <a:t>Espace pro</a:t>
            </a:r>
          </a:p>
        </p:txBody>
      </p:sp>
      <p:sp>
        <p:nvSpPr>
          <p:cNvPr id="4" name="Autre information importante…">
            <a:extLst>
              <a:ext uri="{FF2B5EF4-FFF2-40B4-BE49-F238E27FC236}">
                <a16:creationId xmlns:a16="http://schemas.microsoft.com/office/drawing/2014/main" id="{2CFEEAD3-0AB4-47AF-BFD6-26D26A2C009E}"/>
              </a:ext>
            </a:extLst>
          </p:cNvPr>
          <p:cNvSpPr txBox="1"/>
          <p:nvPr/>
        </p:nvSpPr>
        <p:spPr>
          <a:xfrm>
            <a:off x="718695" y="976497"/>
            <a:ext cx="2237793"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defRPr sz="2500" b="0">
                <a:solidFill>
                  <a:srgbClr val="97A6A0"/>
                </a:solidFill>
                <a:latin typeface="Caveat Bold"/>
                <a:ea typeface="Caveat Bold"/>
                <a:cs typeface="Caveat Bold"/>
                <a:sym typeface="Caveat Bold"/>
              </a:defRPr>
            </a:pPr>
            <a:r>
              <a:rPr lang="fr-FR" sz="3600" dirty="0"/>
              <a:t>Page d’accueil</a:t>
            </a:r>
            <a:endParaRPr sz="3600" dirty="0"/>
          </a:p>
        </p:txBody>
      </p:sp>
      <p:sp>
        <p:nvSpPr>
          <p:cNvPr id="5" name="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
            <a:extLst>
              <a:ext uri="{FF2B5EF4-FFF2-40B4-BE49-F238E27FC236}">
                <a16:creationId xmlns:a16="http://schemas.microsoft.com/office/drawing/2014/main" id="{13A7D35D-AB3A-4315-9638-13F36E1DEB40}"/>
              </a:ext>
            </a:extLst>
          </p:cNvPr>
          <p:cNvSpPr txBox="1"/>
          <p:nvPr/>
        </p:nvSpPr>
        <p:spPr>
          <a:xfrm>
            <a:off x="790135" y="6810332"/>
            <a:ext cx="1702599" cy="593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defTabSz="457200">
              <a:lnSpc>
                <a:spcPct val="120000"/>
              </a:lnSpc>
              <a:defRPr sz="1400" b="0">
                <a:solidFill>
                  <a:srgbClr val="117176"/>
                </a:solidFill>
                <a:latin typeface="Lato Regular"/>
                <a:ea typeface="Lato Regular"/>
                <a:cs typeface="Lato Regular"/>
                <a:sym typeface="Lato Regular"/>
              </a:defRPr>
            </a:lvl1pPr>
          </a:lstStyle>
          <a:p>
            <a:pPr algn="ctr"/>
            <a:r>
              <a:rPr lang="fr-FR" b="1" dirty="0"/>
              <a:t>Zone d’actualités </a:t>
            </a:r>
          </a:p>
          <a:p>
            <a:pPr algn="ctr"/>
            <a:r>
              <a:rPr lang="fr-FR" dirty="0"/>
              <a:t>alimentée par la SAS</a:t>
            </a:r>
            <a:endParaRPr dirty="0"/>
          </a:p>
        </p:txBody>
      </p:sp>
      <p:pic>
        <p:nvPicPr>
          <p:cNvPr id="9" name="Image 8">
            <a:extLst>
              <a:ext uri="{FF2B5EF4-FFF2-40B4-BE49-F238E27FC236}">
                <a16:creationId xmlns:a16="http://schemas.microsoft.com/office/drawing/2014/main" id="{599744BD-C323-4020-85B3-0D636BDBD0EF}"/>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Photocopy/>
                    </a14:imgEffect>
                    <a14:imgEffect>
                      <a14:brightnessContrast bright="20000"/>
                    </a14:imgEffect>
                  </a14:imgLayer>
                </a14:imgProps>
              </a:ext>
              <a:ext uri="{28A0092B-C50C-407E-A947-70E740481C1C}">
                <a14:useLocalDpi xmlns:a14="http://schemas.microsoft.com/office/drawing/2010/main" val="0"/>
              </a:ext>
            </a:extLst>
          </a:blip>
          <a:srcRect l="12179" t="16832" r="10471" b="13220"/>
          <a:stretch/>
        </p:blipFill>
        <p:spPr>
          <a:xfrm>
            <a:off x="11102237" y="444580"/>
            <a:ext cx="1338879" cy="807196"/>
          </a:xfrm>
          <a:prstGeom prst="rect">
            <a:avLst/>
          </a:prstGeom>
        </p:spPr>
      </p:pic>
      <p:grpSp>
        <p:nvGrpSpPr>
          <p:cNvPr id="12" name="Groupe 11">
            <a:extLst>
              <a:ext uri="{FF2B5EF4-FFF2-40B4-BE49-F238E27FC236}">
                <a16:creationId xmlns:a16="http://schemas.microsoft.com/office/drawing/2014/main" id="{03D51568-76A4-456D-BADB-6995FF3DED98}"/>
              </a:ext>
            </a:extLst>
          </p:cNvPr>
          <p:cNvGrpSpPr/>
          <p:nvPr/>
        </p:nvGrpSpPr>
        <p:grpSpPr>
          <a:xfrm>
            <a:off x="3436816" y="2669419"/>
            <a:ext cx="9004300" cy="6390490"/>
            <a:chOff x="2461846" y="2045165"/>
            <a:chExt cx="9004300" cy="6390490"/>
          </a:xfrm>
        </p:grpSpPr>
        <p:pic>
          <p:nvPicPr>
            <p:cNvPr id="8" name="Image 7">
              <a:extLst>
                <a:ext uri="{FF2B5EF4-FFF2-40B4-BE49-F238E27FC236}">
                  <a16:creationId xmlns:a16="http://schemas.microsoft.com/office/drawing/2014/main" id="{D0A07D2B-034C-41D1-9228-FE47D814F32C}"/>
                </a:ext>
              </a:extLst>
            </p:cNvPr>
            <p:cNvPicPr>
              <a:picLocks noChangeAspect="1"/>
            </p:cNvPicPr>
            <p:nvPr/>
          </p:nvPicPr>
          <p:blipFill>
            <a:blip r:embed="rId4"/>
            <a:stretch>
              <a:fillRect/>
            </a:stretch>
          </p:blipFill>
          <p:spPr>
            <a:xfrm>
              <a:off x="2461846" y="2045165"/>
              <a:ext cx="9004300" cy="4480829"/>
            </a:xfrm>
            <a:prstGeom prst="rect">
              <a:avLst/>
            </a:prstGeom>
            <a:ln>
              <a:solidFill>
                <a:schemeClr val="bg1">
                  <a:lumMod val="85000"/>
                </a:schemeClr>
              </a:solidFill>
            </a:ln>
          </p:spPr>
        </p:pic>
        <p:pic>
          <p:nvPicPr>
            <p:cNvPr id="11" name="Image 10">
              <a:extLst>
                <a:ext uri="{FF2B5EF4-FFF2-40B4-BE49-F238E27FC236}">
                  <a16:creationId xmlns:a16="http://schemas.microsoft.com/office/drawing/2014/main" id="{D891926B-8E37-4B21-B613-C461F3A1902F}"/>
                </a:ext>
              </a:extLst>
            </p:cNvPr>
            <p:cNvPicPr>
              <a:picLocks noChangeAspect="1"/>
            </p:cNvPicPr>
            <p:nvPr/>
          </p:nvPicPr>
          <p:blipFill>
            <a:blip r:embed="rId5"/>
            <a:stretch>
              <a:fillRect/>
            </a:stretch>
          </p:blipFill>
          <p:spPr>
            <a:xfrm>
              <a:off x="2461846" y="6411294"/>
              <a:ext cx="9004300" cy="2024361"/>
            </a:xfrm>
            <a:prstGeom prst="rect">
              <a:avLst/>
            </a:prstGeom>
            <a:ln>
              <a:solidFill>
                <a:schemeClr val="bg1">
                  <a:lumMod val="85000"/>
                </a:schemeClr>
              </a:solidFill>
            </a:ln>
          </p:spPr>
        </p:pic>
      </p:grpSp>
      <p:sp>
        <p:nvSpPr>
          <p:cNvPr id="13" name="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
            <a:extLst>
              <a:ext uri="{FF2B5EF4-FFF2-40B4-BE49-F238E27FC236}">
                <a16:creationId xmlns:a16="http://schemas.microsoft.com/office/drawing/2014/main" id="{F17FC045-D869-4BD9-A729-42238D4A196C}"/>
              </a:ext>
            </a:extLst>
          </p:cNvPr>
          <p:cNvSpPr txBox="1"/>
          <p:nvPr/>
        </p:nvSpPr>
        <p:spPr>
          <a:xfrm>
            <a:off x="563684" y="3289974"/>
            <a:ext cx="2192038" cy="13688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defTabSz="457200">
              <a:lnSpc>
                <a:spcPct val="120000"/>
              </a:lnSpc>
              <a:defRPr sz="1400" b="0">
                <a:solidFill>
                  <a:srgbClr val="117176"/>
                </a:solidFill>
                <a:latin typeface="Lato Regular"/>
                <a:ea typeface="Lato Regular"/>
                <a:cs typeface="Lato Regular"/>
                <a:sym typeface="Lato Regular"/>
              </a:defRPr>
            </a:lvl1pPr>
          </a:lstStyle>
          <a:p>
            <a:pPr algn="ctr"/>
            <a:r>
              <a:rPr lang="fr-FR" b="1" dirty="0"/>
              <a:t>Accès aux dossiers clients</a:t>
            </a:r>
          </a:p>
          <a:p>
            <a:pPr algn="ctr"/>
            <a:r>
              <a:rPr lang="fr-FR" dirty="0"/>
              <a:t>Seuls les dossiers conjoints SPANC connecté / franchisé concerné seront accessibles</a:t>
            </a:r>
            <a:endParaRPr dirty="0"/>
          </a:p>
        </p:txBody>
      </p:sp>
      <p:sp>
        <p:nvSpPr>
          <p:cNvPr id="15" name="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
            <a:extLst>
              <a:ext uri="{FF2B5EF4-FFF2-40B4-BE49-F238E27FC236}">
                <a16:creationId xmlns:a16="http://schemas.microsoft.com/office/drawing/2014/main" id="{B43E6204-CA1E-4071-B3FC-E391E750603A}"/>
              </a:ext>
            </a:extLst>
          </p:cNvPr>
          <p:cNvSpPr txBox="1"/>
          <p:nvPr/>
        </p:nvSpPr>
        <p:spPr>
          <a:xfrm>
            <a:off x="714685" y="5179419"/>
            <a:ext cx="1890037" cy="851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defTabSz="457200">
              <a:lnSpc>
                <a:spcPct val="120000"/>
              </a:lnSpc>
              <a:defRPr sz="1400" b="0">
                <a:solidFill>
                  <a:srgbClr val="117176"/>
                </a:solidFill>
                <a:latin typeface="Lato Regular"/>
                <a:ea typeface="Lato Regular"/>
                <a:cs typeface="Lato Regular"/>
                <a:sym typeface="Lato Regular"/>
              </a:defRPr>
            </a:lvl1pPr>
          </a:lstStyle>
          <a:p>
            <a:pPr algn="ctr"/>
            <a:r>
              <a:rPr lang="fr-FR" b="1" dirty="0"/>
              <a:t>Fiche produit</a:t>
            </a:r>
          </a:p>
          <a:p>
            <a:pPr algn="ctr"/>
            <a:r>
              <a:rPr lang="fr-FR" dirty="0"/>
              <a:t>Renvoie vers la page </a:t>
            </a:r>
            <a:r>
              <a:rPr lang="fr-FR" i="1" dirty="0"/>
              <a:t>produit</a:t>
            </a:r>
            <a:r>
              <a:rPr lang="fr-FR" dirty="0"/>
              <a:t> de aquatiris.fr</a:t>
            </a:r>
            <a:endParaRPr dirty="0"/>
          </a:p>
        </p:txBody>
      </p:sp>
      <p:sp>
        <p:nvSpPr>
          <p:cNvPr id="16" name="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
            <a:extLst>
              <a:ext uri="{FF2B5EF4-FFF2-40B4-BE49-F238E27FC236}">
                <a16:creationId xmlns:a16="http://schemas.microsoft.com/office/drawing/2014/main" id="{41A69067-7E7F-4807-9044-AF4CBD652B6B}"/>
              </a:ext>
            </a:extLst>
          </p:cNvPr>
          <p:cNvSpPr txBox="1"/>
          <p:nvPr/>
        </p:nvSpPr>
        <p:spPr>
          <a:xfrm>
            <a:off x="9047285" y="1508371"/>
            <a:ext cx="3541072" cy="851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defTabSz="457200">
              <a:lnSpc>
                <a:spcPct val="120000"/>
              </a:lnSpc>
              <a:defRPr sz="1400" b="0">
                <a:solidFill>
                  <a:srgbClr val="117176"/>
                </a:solidFill>
                <a:latin typeface="Lato Regular"/>
                <a:ea typeface="Lato Regular"/>
                <a:cs typeface="Lato Regular"/>
                <a:sym typeface="Lato Regular"/>
              </a:defRPr>
            </a:lvl1pPr>
          </a:lstStyle>
          <a:p>
            <a:pPr algn="ctr"/>
            <a:r>
              <a:rPr lang="fr-FR" b="1" dirty="0"/>
              <a:t>Identification</a:t>
            </a:r>
          </a:p>
          <a:p>
            <a:pPr algn="ctr"/>
            <a:r>
              <a:rPr lang="fr-FR" dirty="0"/>
              <a:t>Rappel du nom du SPANC connecté,</a:t>
            </a:r>
          </a:p>
          <a:p>
            <a:pPr algn="ctr"/>
            <a:r>
              <a:rPr lang="fr-FR" dirty="0"/>
              <a:t>accès à ses infos et à la déconnexion</a:t>
            </a:r>
            <a:endParaRPr dirty="0"/>
          </a:p>
        </p:txBody>
      </p:sp>
      <p:cxnSp>
        <p:nvCxnSpPr>
          <p:cNvPr id="17" name="Connecteur droit 16">
            <a:extLst>
              <a:ext uri="{FF2B5EF4-FFF2-40B4-BE49-F238E27FC236}">
                <a16:creationId xmlns:a16="http://schemas.microsoft.com/office/drawing/2014/main" id="{57ACC741-3AB4-4C73-83D2-8E97851A2B98}"/>
              </a:ext>
            </a:extLst>
          </p:cNvPr>
          <p:cNvCxnSpPr>
            <a:cxnSpLocks/>
            <a:endCxn id="16" idx="2"/>
          </p:cNvCxnSpPr>
          <p:nvPr/>
        </p:nvCxnSpPr>
        <p:spPr>
          <a:xfrm flipH="1" flipV="1">
            <a:off x="10817821" y="2360143"/>
            <a:ext cx="779233" cy="256595"/>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20" name="Connecteur droit 19">
            <a:extLst>
              <a:ext uri="{FF2B5EF4-FFF2-40B4-BE49-F238E27FC236}">
                <a16:creationId xmlns:a16="http://schemas.microsoft.com/office/drawing/2014/main" id="{5A7D1703-F408-49FD-B46D-E3E236998FDF}"/>
              </a:ext>
            </a:extLst>
          </p:cNvPr>
          <p:cNvCxnSpPr>
            <a:cxnSpLocks/>
          </p:cNvCxnSpPr>
          <p:nvPr/>
        </p:nvCxnSpPr>
        <p:spPr>
          <a:xfrm flipH="1">
            <a:off x="2755722" y="3754315"/>
            <a:ext cx="4832040" cy="203747"/>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22" name="Connecteur droit 21">
            <a:extLst>
              <a:ext uri="{FF2B5EF4-FFF2-40B4-BE49-F238E27FC236}">
                <a16:creationId xmlns:a16="http://schemas.microsoft.com/office/drawing/2014/main" id="{065C53E6-9319-4467-93A4-262797EC0A9E}"/>
              </a:ext>
            </a:extLst>
          </p:cNvPr>
          <p:cNvCxnSpPr>
            <a:cxnSpLocks/>
          </p:cNvCxnSpPr>
          <p:nvPr/>
        </p:nvCxnSpPr>
        <p:spPr>
          <a:xfrm flipH="1" flipV="1">
            <a:off x="2755722" y="3958062"/>
            <a:ext cx="3601116" cy="2639906"/>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25" name="Connecteur droit 24">
            <a:extLst>
              <a:ext uri="{FF2B5EF4-FFF2-40B4-BE49-F238E27FC236}">
                <a16:creationId xmlns:a16="http://schemas.microsoft.com/office/drawing/2014/main" id="{0E98E15B-DBE4-4A25-9B2E-868A10302FFD}"/>
              </a:ext>
            </a:extLst>
          </p:cNvPr>
          <p:cNvCxnSpPr>
            <a:cxnSpLocks/>
          </p:cNvCxnSpPr>
          <p:nvPr/>
        </p:nvCxnSpPr>
        <p:spPr>
          <a:xfrm flipH="1" flipV="1">
            <a:off x="2310245" y="5386395"/>
            <a:ext cx="6737040" cy="1049887"/>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27" name="Connecteur droit 26">
            <a:extLst>
              <a:ext uri="{FF2B5EF4-FFF2-40B4-BE49-F238E27FC236}">
                <a16:creationId xmlns:a16="http://schemas.microsoft.com/office/drawing/2014/main" id="{4D05E01C-0D79-4C89-94E9-B18B6EB5AC7C}"/>
              </a:ext>
            </a:extLst>
          </p:cNvPr>
          <p:cNvCxnSpPr>
            <a:cxnSpLocks/>
          </p:cNvCxnSpPr>
          <p:nvPr/>
        </p:nvCxnSpPr>
        <p:spPr>
          <a:xfrm flipH="1" flipV="1">
            <a:off x="2389377" y="6978539"/>
            <a:ext cx="3527846" cy="480985"/>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40" name="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
            <a:extLst>
              <a:ext uri="{FF2B5EF4-FFF2-40B4-BE49-F238E27FC236}">
                <a16:creationId xmlns:a16="http://schemas.microsoft.com/office/drawing/2014/main" id="{EB101861-1C67-4CDC-BB7E-4838C50C0691}"/>
              </a:ext>
            </a:extLst>
          </p:cNvPr>
          <p:cNvSpPr txBox="1"/>
          <p:nvPr/>
        </p:nvSpPr>
        <p:spPr>
          <a:xfrm>
            <a:off x="6224955" y="1519212"/>
            <a:ext cx="2045678" cy="593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defTabSz="457200">
              <a:lnSpc>
                <a:spcPct val="120000"/>
              </a:lnSpc>
              <a:defRPr sz="1400" b="0">
                <a:solidFill>
                  <a:srgbClr val="117176"/>
                </a:solidFill>
                <a:latin typeface="Lato Regular"/>
                <a:ea typeface="Lato Regular"/>
                <a:cs typeface="Lato Regular"/>
                <a:sym typeface="Lato Regular"/>
              </a:defRPr>
            </a:lvl1pPr>
          </a:lstStyle>
          <a:p>
            <a:pPr algn="ctr"/>
            <a:r>
              <a:rPr lang="fr-FR" b="1" dirty="0"/>
              <a:t>Menu</a:t>
            </a:r>
          </a:p>
          <a:p>
            <a:pPr algn="ctr"/>
            <a:r>
              <a:rPr lang="fr-FR" dirty="0"/>
              <a:t>Dossiers, produits, FAQ</a:t>
            </a:r>
            <a:endParaRPr dirty="0"/>
          </a:p>
        </p:txBody>
      </p:sp>
      <p:cxnSp>
        <p:nvCxnSpPr>
          <p:cNvPr id="41" name="Connecteur droit 40">
            <a:extLst>
              <a:ext uri="{FF2B5EF4-FFF2-40B4-BE49-F238E27FC236}">
                <a16:creationId xmlns:a16="http://schemas.microsoft.com/office/drawing/2014/main" id="{CDCD5964-27E1-4907-A0D9-496F731D09F2}"/>
              </a:ext>
            </a:extLst>
          </p:cNvPr>
          <p:cNvCxnSpPr>
            <a:cxnSpLocks/>
            <a:endCxn id="40" idx="2"/>
          </p:cNvCxnSpPr>
          <p:nvPr/>
        </p:nvCxnSpPr>
        <p:spPr>
          <a:xfrm flipH="1" flipV="1">
            <a:off x="7247794" y="2112451"/>
            <a:ext cx="3012830" cy="819752"/>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9042487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DE LA RUBRIQUE">
            <a:extLst>
              <a:ext uri="{FF2B5EF4-FFF2-40B4-BE49-F238E27FC236}">
                <a16:creationId xmlns:a16="http://schemas.microsoft.com/office/drawing/2014/main" id="{2CF97EB3-5A7F-4993-A41A-D67F77D230FE}"/>
              </a:ext>
            </a:extLst>
          </p:cNvPr>
          <p:cNvSpPr txBox="1"/>
          <p:nvPr/>
        </p:nvSpPr>
        <p:spPr>
          <a:xfrm>
            <a:off x="732953" y="564419"/>
            <a:ext cx="2308324"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400" b="0">
                <a:solidFill>
                  <a:srgbClr val="117176"/>
                </a:solidFill>
                <a:latin typeface="Nunito Bold"/>
                <a:ea typeface="Nunito Bold"/>
                <a:cs typeface="Nunito Bold"/>
                <a:sym typeface="Nunito Bold"/>
              </a:defRPr>
            </a:lvl1pPr>
          </a:lstStyle>
          <a:p>
            <a:r>
              <a:rPr lang="fr-CA" dirty="0"/>
              <a:t>Espace pro</a:t>
            </a:r>
          </a:p>
        </p:txBody>
      </p:sp>
      <p:sp>
        <p:nvSpPr>
          <p:cNvPr id="3" name="Autre information importante…">
            <a:extLst>
              <a:ext uri="{FF2B5EF4-FFF2-40B4-BE49-F238E27FC236}">
                <a16:creationId xmlns:a16="http://schemas.microsoft.com/office/drawing/2014/main" id="{6FA25133-9D74-42FE-A31E-3933B58E22AD}"/>
              </a:ext>
            </a:extLst>
          </p:cNvPr>
          <p:cNvSpPr txBox="1"/>
          <p:nvPr/>
        </p:nvSpPr>
        <p:spPr>
          <a:xfrm>
            <a:off x="732953" y="1038043"/>
            <a:ext cx="279082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defRPr sz="2500" b="0">
                <a:solidFill>
                  <a:srgbClr val="97A6A0"/>
                </a:solidFill>
                <a:latin typeface="Caveat Bold"/>
                <a:ea typeface="Caveat Bold"/>
                <a:cs typeface="Caveat Bold"/>
                <a:sym typeface="Caveat Bold"/>
              </a:defRPr>
            </a:pPr>
            <a:r>
              <a:rPr lang="fr-FR" sz="3600" dirty="0"/>
              <a:t>Page mon compte</a:t>
            </a:r>
            <a:endParaRPr sz="3600" dirty="0"/>
          </a:p>
        </p:txBody>
      </p:sp>
      <p:pic>
        <p:nvPicPr>
          <p:cNvPr id="5" name="Image 4">
            <a:extLst>
              <a:ext uri="{FF2B5EF4-FFF2-40B4-BE49-F238E27FC236}">
                <a16:creationId xmlns:a16="http://schemas.microsoft.com/office/drawing/2014/main" id="{F5194DC5-9584-4C07-9814-722DBDE69035}"/>
              </a:ext>
            </a:extLst>
          </p:cNvPr>
          <p:cNvPicPr>
            <a:picLocks noChangeAspect="1"/>
          </p:cNvPicPr>
          <p:nvPr/>
        </p:nvPicPr>
        <p:blipFill>
          <a:blip r:embed="rId2"/>
          <a:stretch>
            <a:fillRect/>
          </a:stretch>
        </p:blipFill>
        <p:spPr>
          <a:xfrm>
            <a:off x="2504682" y="2077708"/>
            <a:ext cx="7738357" cy="5917289"/>
          </a:xfrm>
          <a:prstGeom prst="rect">
            <a:avLst/>
          </a:prstGeom>
          <a:ln>
            <a:solidFill>
              <a:schemeClr val="bg1">
                <a:lumMod val="85000"/>
              </a:schemeClr>
            </a:solidFill>
          </a:ln>
        </p:spPr>
      </p:pic>
      <p:sp>
        <p:nvSpPr>
          <p:cNvPr id="6" name="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
            <a:extLst>
              <a:ext uri="{FF2B5EF4-FFF2-40B4-BE49-F238E27FC236}">
                <a16:creationId xmlns:a16="http://schemas.microsoft.com/office/drawing/2014/main" id="{420CA272-72AB-442B-9B6F-9C055292F680}"/>
              </a:ext>
            </a:extLst>
          </p:cNvPr>
          <p:cNvSpPr txBox="1"/>
          <p:nvPr/>
        </p:nvSpPr>
        <p:spPr>
          <a:xfrm>
            <a:off x="1800681" y="8121330"/>
            <a:ext cx="10212329" cy="13688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l" defTabSz="457200">
              <a:lnSpc>
                <a:spcPct val="120000"/>
              </a:lnSpc>
              <a:defRPr sz="1400" b="0">
                <a:solidFill>
                  <a:srgbClr val="117176"/>
                </a:solidFill>
                <a:latin typeface="Lato Regular"/>
                <a:ea typeface="Lato Regular"/>
                <a:cs typeface="Lato Regular"/>
                <a:sym typeface="Lato Regular"/>
              </a:defRPr>
            </a:lvl1pPr>
          </a:lstStyle>
          <a:p>
            <a:r>
              <a:rPr lang="fr-FR" b="1" dirty="0"/>
              <a:t>Informations personnelles</a:t>
            </a:r>
          </a:p>
          <a:p>
            <a:r>
              <a:rPr lang="fr-FR" dirty="0"/>
              <a:t>Le SPANC pourra modifier en autonomie ses coordonnées postales et son numéro de téléphone.</a:t>
            </a:r>
          </a:p>
          <a:p>
            <a:r>
              <a:rPr lang="fr-FR" dirty="0"/>
              <a:t>Toutefois, il ne pourra pas modifier son mail car ce dernier permet de le rattacher au compte (identification) et à la base de données associés aux dossiers qui le concernent. La modification d’un mail ne pourra se faire que sur demande auprès de la cellule Système d’Information pour une intervention.</a:t>
            </a:r>
            <a:endParaRPr dirty="0"/>
          </a:p>
        </p:txBody>
      </p:sp>
      <p:pic>
        <p:nvPicPr>
          <p:cNvPr id="7" name="Image 6">
            <a:extLst>
              <a:ext uri="{FF2B5EF4-FFF2-40B4-BE49-F238E27FC236}">
                <a16:creationId xmlns:a16="http://schemas.microsoft.com/office/drawing/2014/main" id="{54B336A5-82CE-4ACD-B403-4A401BAEF301}"/>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Photocopy/>
                    </a14:imgEffect>
                    <a14:imgEffect>
                      <a14:brightnessContrast bright="20000"/>
                    </a14:imgEffect>
                  </a14:imgLayer>
                </a14:imgProps>
              </a:ext>
              <a:ext uri="{28A0092B-C50C-407E-A947-70E740481C1C}">
                <a14:useLocalDpi xmlns:a14="http://schemas.microsoft.com/office/drawing/2010/main" val="0"/>
              </a:ext>
            </a:extLst>
          </a:blip>
          <a:srcRect l="12179" t="16832" r="10471" b="13220"/>
          <a:stretch/>
        </p:blipFill>
        <p:spPr>
          <a:xfrm>
            <a:off x="11102237" y="444580"/>
            <a:ext cx="1338879" cy="807196"/>
          </a:xfrm>
          <a:prstGeom prst="rect">
            <a:avLst/>
          </a:prstGeom>
        </p:spPr>
      </p:pic>
    </p:spTree>
    <p:extLst>
      <p:ext uri="{BB962C8B-B14F-4D97-AF65-F5344CB8AC3E}">
        <p14:creationId xmlns:p14="http://schemas.microsoft.com/office/powerpoint/2010/main" val="55201648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DE LA RUBRIQUE">
            <a:extLst>
              <a:ext uri="{FF2B5EF4-FFF2-40B4-BE49-F238E27FC236}">
                <a16:creationId xmlns:a16="http://schemas.microsoft.com/office/drawing/2014/main" id="{2CF97EB3-5A7F-4993-A41A-D67F77D230FE}"/>
              </a:ext>
            </a:extLst>
          </p:cNvPr>
          <p:cNvSpPr txBox="1"/>
          <p:nvPr/>
        </p:nvSpPr>
        <p:spPr>
          <a:xfrm>
            <a:off x="732953" y="564419"/>
            <a:ext cx="2308324" cy="6258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a:defRPr sz="3400" b="0">
                <a:solidFill>
                  <a:srgbClr val="117176"/>
                </a:solidFill>
                <a:latin typeface="Nunito Bold"/>
                <a:ea typeface="Nunito Bold"/>
                <a:cs typeface="Nunito Bold"/>
                <a:sym typeface="Nunito Bold"/>
              </a:defRPr>
            </a:lvl1pPr>
          </a:lstStyle>
          <a:p>
            <a:r>
              <a:rPr lang="fr-CA" dirty="0"/>
              <a:t>Espace pro</a:t>
            </a:r>
          </a:p>
        </p:txBody>
      </p:sp>
      <p:sp>
        <p:nvSpPr>
          <p:cNvPr id="3" name="Autre information importante…">
            <a:extLst>
              <a:ext uri="{FF2B5EF4-FFF2-40B4-BE49-F238E27FC236}">
                <a16:creationId xmlns:a16="http://schemas.microsoft.com/office/drawing/2014/main" id="{6FA25133-9D74-42FE-A31E-3933B58E22AD}"/>
              </a:ext>
            </a:extLst>
          </p:cNvPr>
          <p:cNvSpPr txBox="1"/>
          <p:nvPr/>
        </p:nvSpPr>
        <p:spPr>
          <a:xfrm>
            <a:off x="732953" y="1082975"/>
            <a:ext cx="5200142"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defRPr sz="2500" b="0">
                <a:solidFill>
                  <a:srgbClr val="97A6A0"/>
                </a:solidFill>
                <a:latin typeface="Caveat Bold"/>
                <a:ea typeface="Caveat Bold"/>
                <a:cs typeface="Caveat Bold"/>
                <a:sym typeface="Caveat Bold"/>
              </a:defRPr>
            </a:pPr>
            <a:r>
              <a:rPr lang="fr-FR" sz="3600" dirty="0"/>
              <a:t>Page sélection d’un dossier client</a:t>
            </a:r>
            <a:endParaRPr sz="3600" dirty="0"/>
          </a:p>
        </p:txBody>
      </p:sp>
      <p:pic>
        <p:nvPicPr>
          <p:cNvPr id="7" name="Image 6">
            <a:extLst>
              <a:ext uri="{FF2B5EF4-FFF2-40B4-BE49-F238E27FC236}">
                <a16:creationId xmlns:a16="http://schemas.microsoft.com/office/drawing/2014/main" id="{BE9EC25B-3008-4592-98B3-955D66FB4D38}"/>
              </a:ext>
            </a:extLst>
          </p:cNvPr>
          <p:cNvPicPr>
            <a:picLocks noChangeAspect="1"/>
          </p:cNvPicPr>
          <p:nvPr/>
        </p:nvPicPr>
        <p:blipFill>
          <a:blip r:embed="rId2"/>
          <a:stretch>
            <a:fillRect/>
          </a:stretch>
        </p:blipFill>
        <p:spPr>
          <a:xfrm>
            <a:off x="3047125" y="2168257"/>
            <a:ext cx="9543615" cy="5913528"/>
          </a:xfrm>
          <a:prstGeom prst="rect">
            <a:avLst/>
          </a:prstGeom>
          <a:ln>
            <a:solidFill>
              <a:schemeClr val="bg1">
                <a:lumMod val="85000"/>
              </a:schemeClr>
            </a:solidFill>
          </a:ln>
        </p:spPr>
      </p:pic>
      <p:sp>
        <p:nvSpPr>
          <p:cNvPr id="8" name="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
            <a:extLst>
              <a:ext uri="{FF2B5EF4-FFF2-40B4-BE49-F238E27FC236}">
                <a16:creationId xmlns:a16="http://schemas.microsoft.com/office/drawing/2014/main" id="{732247F1-A7A4-4F5C-99AC-B092F15D45CA}"/>
              </a:ext>
            </a:extLst>
          </p:cNvPr>
          <p:cNvSpPr txBox="1"/>
          <p:nvPr/>
        </p:nvSpPr>
        <p:spPr>
          <a:xfrm>
            <a:off x="514269" y="2945490"/>
            <a:ext cx="1890037" cy="24029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defTabSz="457200">
              <a:lnSpc>
                <a:spcPct val="120000"/>
              </a:lnSpc>
              <a:defRPr sz="1400" b="0">
                <a:solidFill>
                  <a:srgbClr val="117176"/>
                </a:solidFill>
                <a:latin typeface="Lato Regular"/>
                <a:ea typeface="Lato Regular"/>
                <a:cs typeface="Lato Regular"/>
                <a:sym typeface="Lato Regular"/>
              </a:defRPr>
            </a:lvl1pPr>
          </a:lstStyle>
          <a:p>
            <a:pPr algn="ctr"/>
            <a:r>
              <a:rPr lang="fr-FR" b="1" dirty="0"/>
              <a:t>Sélection du client</a:t>
            </a:r>
          </a:p>
          <a:p>
            <a:pPr algn="ctr"/>
            <a:r>
              <a:rPr lang="fr-FR" dirty="0"/>
              <a:t>Le SPANC recherchera parmi une liste déroulante classée par ordre alphabétique le nom du client puis cliquera sur </a:t>
            </a:r>
            <a:r>
              <a:rPr lang="fr-FR" i="1" dirty="0"/>
              <a:t>accéder au dossier</a:t>
            </a:r>
            <a:r>
              <a:rPr lang="fr-FR" dirty="0"/>
              <a:t> pour consulter le contenu</a:t>
            </a:r>
            <a:endParaRPr dirty="0"/>
          </a:p>
        </p:txBody>
      </p:sp>
      <p:cxnSp>
        <p:nvCxnSpPr>
          <p:cNvPr id="9" name="Connecteur droit 8">
            <a:extLst>
              <a:ext uri="{FF2B5EF4-FFF2-40B4-BE49-F238E27FC236}">
                <a16:creationId xmlns:a16="http://schemas.microsoft.com/office/drawing/2014/main" id="{4D8D5ED7-3C71-4459-92BB-DD35E2C0040B}"/>
              </a:ext>
            </a:extLst>
          </p:cNvPr>
          <p:cNvCxnSpPr>
            <a:cxnSpLocks/>
          </p:cNvCxnSpPr>
          <p:nvPr/>
        </p:nvCxnSpPr>
        <p:spPr>
          <a:xfrm flipH="1" flipV="1">
            <a:off x="2580362" y="3507289"/>
            <a:ext cx="3607496" cy="1615856"/>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12" name="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
            <a:extLst>
              <a:ext uri="{FF2B5EF4-FFF2-40B4-BE49-F238E27FC236}">
                <a16:creationId xmlns:a16="http://schemas.microsoft.com/office/drawing/2014/main" id="{BA11AAAE-AEE4-4DCB-9727-7D0F9D882145}"/>
              </a:ext>
            </a:extLst>
          </p:cNvPr>
          <p:cNvSpPr txBox="1"/>
          <p:nvPr/>
        </p:nvSpPr>
        <p:spPr>
          <a:xfrm>
            <a:off x="382399" y="5959629"/>
            <a:ext cx="2153776" cy="24029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defTabSz="457200">
              <a:lnSpc>
                <a:spcPct val="120000"/>
              </a:lnSpc>
              <a:defRPr sz="1400" b="0">
                <a:solidFill>
                  <a:srgbClr val="117176"/>
                </a:solidFill>
                <a:latin typeface="Lato Regular"/>
                <a:ea typeface="Lato Regular"/>
                <a:cs typeface="Lato Regular"/>
                <a:sym typeface="Lato Regular"/>
              </a:defRPr>
            </a:lvl1pPr>
          </a:lstStyle>
          <a:p>
            <a:pPr algn="ctr"/>
            <a:r>
              <a:rPr lang="fr-FR" b="1" dirty="0"/>
              <a:t>Sélection de l’installation</a:t>
            </a:r>
          </a:p>
          <a:p>
            <a:pPr algn="ctr"/>
            <a:r>
              <a:rPr lang="fr-FR" dirty="0"/>
              <a:t>Si un client possède plusieurs stations, le SPANC pourra ainsi sélectionner la station concernée par le suivi. Cette option sera inactive si le client ne possède qu’une station.</a:t>
            </a:r>
            <a:endParaRPr dirty="0"/>
          </a:p>
        </p:txBody>
      </p:sp>
      <p:cxnSp>
        <p:nvCxnSpPr>
          <p:cNvPr id="13" name="Connecteur droit 12">
            <a:extLst>
              <a:ext uri="{FF2B5EF4-FFF2-40B4-BE49-F238E27FC236}">
                <a16:creationId xmlns:a16="http://schemas.microsoft.com/office/drawing/2014/main" id="{22456147-EF7F-495D-A75F-41D902E4E174}"/>
              </a:ext>
            </a:extLst>
          </p:cNvPr>
          <p:cNvCxnSpPr>
            <a:cxnSpLocks/>
          </p:cNvCxnSpPr>
          <p:nvPr/>
        </p:nvCxnSpPr>
        <p:spPr>
          <a:xfrm flipH="1">
            <a:off x="2580362" y="5761973"/>
            <a:ext cx="4384109" cy="926926"/>
          </a:xfrm>
          <a:prstGeom prst="line">
            <a:avLst/>
          </a:prstGeom>
          <a:ln w="28575"/>
        </p:spPr>
        <p:style>
          <a:lnRef idx="1">
            <a:schemeClr val="accent4"/>
          </a:lnRef>
          <a:fillRef idx="0">
            <a:schemeClr val="accent4"/>
          </a:fillRef>
          <a:effectRef idx="0">
            <a:schemeClr val="accent4"/>
          </a:effectRef>
          <a:fontRef idx="minor">
            <a:schemeClr val="tx1"/>
          </a:fontRef>
        </p:style>
      </p:cxnSp>
      <p:pic>
        <p:nvPicPr>
          <p:cNvPr id="16" name="Image 15">
            <a:extLst>
              <a:ext uri="{FF2B5EF4-FFF2-40B4-BE49-F238E27FC236}">
                <a16:creationId xmlns:a16="http://schemas.microsoft.com/office/drawing/2014/main" id="{702F3B33-388C-4AC4-A78C-D9D5CCB33EAA}"/>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artisticPhotocopy/>
                    </a14:imgEffect>
                    <a14:imgEffect>
                      <a14:brightnessContrast bright="20000"/>
                    </a14:imgEffect>
                  </a14:imgLayer>
                </a14:imgProps>
              </a:ext>
              <a:ext uri="{28A0092B-C50C-407E-A947-70E740481C1C}">
                <a14:useLocalDpi xmlns:a14="http://schemas.microsoft.com/office/drawing/2010/main" val="0"/>
              </a:ext>
            </a:extLst>
          </a:blip>
          <a:srcRect l="12179" t="16832" r="10471" b="13220"/>
          <a:stretch/>
        </p:blipFill>
        <p:spPr>
          <a:xfrm>
            <a:off x="11102237" y="444580"/>
            <a:ext cx="1338879" cy="807196"/>
          </a:xfrm>
          <a:prstGeom prst="rect">
            <a:avLst/>
          </a:prstGeom>
        </p:spPr>
      </p:pic>
    </p:spTree>
    <p:extLst>
      <p:ext uri="{BB962C8B-B14F-4D97-AF65-F5344CB8AC3E}">
        <p14:creationId xmlns:p14="http://schemas.microsoft.com/office/powerpoint/2010/main" val="160978390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DE LA RUBRIQUE">
            <a:extLst>
              <a:ext uri="{FF2B5EF4-FFF2-40B4-BE49-F238E27FC236}">
                <a16:creationId xmlns:a16="http://schemas.microsoft.com/office/drawing/2014/main" id="{2CF97EB3-5A7F-4993-A41A-D67F77D230FE}"/>
              </a:ext>
            </a:extLst>
          </p:cNvPr>
          <p:cNvSpPr txBox="1"/>
          <p:nvPr/>
        </p:nvSpPr>
        <p:spPr>
          <a:xfrm>
            <a:off x="732953" y="564419"/>
            <a:ext cx="2308324" cy="6258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3400" b="0">
                <a:solidFill>
                  <a:srgbClr val="117176"/>
                </a:solidFill>
                <a:latin typeface="Nunito Bold"/>
                <a:ea typeface="Nunito Bold"/>
                <a:cs typeface="Nunito Bold"/>
                <a:sym typeface="Nunito Bold"/>
              </a:defRPr>
            </a:lvl1pPr>
          </a:lstStyle>
          <a:p>
            <a:r>
              <a:rPr lang="fr-CA" dirty="0"/>
              <a:t>Espace pro</a:t>
            </a:r>
          </a:p>
        </p:txBody>
      </p:sp>
      <p:sp>
        <p:nvSpPr>
          <p:cNvPr id="3" name="Autre information importante…">
            <a:extLst>
              <a:ext uri="{FF2B5EF4-FFF2-40B4-BE49-F238E27FC236}">
                <a16:creationId xmlns:a16="http://schemas.microsoft.com/office/drawing/2014/main" id="{6FA25133-9D74-42FE-A31E-3933B58E22AD}"/>
              </a:ext>
            </a:extLst>
          </p:cNvPr>
          <p:cNvSpPr txBox="1"/>
          <p:nvPr/>
        </p:nvSpPr>
        <p:spPr>
          <a:xfrm>
            <a:off x="732953" y="1088147"/>
            <a:ext cx="3751027"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defRPr sz="2500" b="0">
                <a:solidFill>
                  <a:srgbClr val="97A6A0"/>
                </a:solidFill>
                <a:latin typeface="Caveat Bold"/>
                <a:ea typeface="Caveat Bold"/>
                <a:cs typeface="Caveat Bold"/>
                <a:sym typeface="Caveat Bold"/>
              </a:defRPr>
            </a:pPr>
            <a:r>
              <a:rPr lang="fr-FR" sz="3600" dirty="0"/>
              <a:t>Page dossier d’un client</a:t>
            </a:r>
            <a:endParaRPr sz="3600" dirty="0"/>
          </a:p>
        </p:txBody>
      </p:sp>
      <p:pic>
        <p:nvPicPr>
          <p:cNvPr id="16" name="Image 15">
            <a:extLst>
              <a:ext uri="{FF2B5EF4-FFF2-40B4-BE49-F238E27FC236}">
                <a16:creationId xmlns:a16="http://schemas.microsoft.com/office/drawing/2014/main" id="{702F3B33-388C-4AC4-A78C-D9D5CCB33EAA}"/>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Photocopy/>
                    </a14:imgEffect>
                    <a14:imgEffect>
                      <a14:brightnessContrast bright="20000"/>
                    </a14:imgEffect>
                  </a14:imgLayer>
                </a14:imgProps>
              </a:ext>
              <a:ext uri="{28A0092B-C50C-407E-A947-70E740481C1C}">
                <a14:useLocalDpi xmlns:a14="http://schemas.microsoft.com/office/drawing/2010/main" val="0"/>
              </a:ext>
            </a:extLst>
          </a:blip>
          <a:srcRect l="12179" t="16832" r="10471" b="13220"/>
          <a:stretch/>
        </p:blipFill>
        <p:spPr>
          <a:xfrm>
            <a:off x="11102237" y="444580"/>
            <a:ext cx="1338879" cy="807196"/>
          </a:xfrm>
          <a:prstGeom prst="rect">
            <a:avLst/>
          </a:prstGeom>
        </p:spPr>
      </p:pic>
      <p:grpSp>
        <p:nvGrpSpPr>
          <p:cNvPr id="11" name="Groupe 10">
            <a:extLst>
              <a:ext uri="{FF2B5EF4-FFF2-40B4-BE49-F238E27FC236}">
                <a16:creationId xmlns:a16="http://schemas.microsoft.com/office/drawing/2014/main" id="{8A5EAB97-7D42-463E-AFCD-99FBBEC4B353}"/>
              </a:ext>
            </a:extLst>
          </p:cNvPr>
          <p:cNvGrpSpPr/>
          <p:nvPr/>
        </p:nvGrpSpPr>
        <p:grpSpPr>
          <a:xfrm>
            <a:off x="3131494" y="2811952"/>
            <a:ext cx="9309622" cy="5315604"/>
            <a:chOff x="2104373" y="2361016"/>
            <a:chExt cx="9309622" cy="5315604"/>
          </a:xfrm>
        </p:grpSpPr>
        <p:pic>
          <p:nvPicPr>
            <p:cNvPr id="5" name="Image 4">
              <a:extLst>
                <a:ext uri="{FF2B5EF4-FFF2-40B4-BE49-F238E27FC236}">
                  <a16:creationId xmlns:a16="http://schemas.microsoft.com/office/drawing/2014/main" id="{90F370CE-5642-45CE-8ECB-BCA50C237B6D}"/>
                </a:ext>
              </a:extLst>
            </p:cNvPr>
            <p:cNvPicPr>
              <a:picLocks noChangeAspect="1"/>
            </p:cNvPicPr>
            <p:nvPr/>
          </p:nvPicPr>
          <p:blipFill>
            <a:blip r:embed="rId4"/>
            <a:stretch>
              <a:fillRect/>
            </a:stretch>
          </p:blipFill>
          <p:spPr>
            <a:xfrm>
              <a:off x="2104373" y="2361016"/>
              <a:ext cx="9309622" cy="4562959"/>
            </a:xfrm>
            <a:prstGeom prst="rect">
              <a:avLst/>
            </a:prstGeom>
            <a:ln>
              <a:solidFill>
                <a:schemeClr val="bg1">
                  <a:lumMod val="85000"/>
                </a:schemeClr>
              </a:solidFill>
            </a:ln>
          </p:spPr>
        </p:pic>
        <p:pic>
          <p:nvPicPr>
            <p:cNvPr id="10" name="Image 9">
              <a:extLst>
                <a:ext uri="{FF2B5EF4-FFF2-40B4-BE49-F238E27FC236}">
                  <a16:creationId xmlns:a16="http://schemas.microsoft.com/office/drawing/2014/main" id="{5ABE6E66-FA83-4DEB-96A1-6A16FD3399A7}"/>
                </a:ext>
              </a:extLst>
            </p:cNvPr>
            <p:cNvPicPr>
              <a:picLocks noChangeAspect="1"/>
            </p:cNvPicPr>
            <p:nvPr/>
          </p:nvPicPr>
          <p:blipFill rotWithShape="1">
            <a:blip r:embed="rId5"/>
            <a:srcRect l="1396" r="4313"/>
            <a:stretch/>
          </p:blipFill>
          <p:spPr>
            <a:xfrm>
              <a:off x="2104373" y="6923975"/>
              <a:ext cx="9309622" cy="752645"/>
            </a:xfrm>
            <a:prstGeom prst="rect">
              <a:avLst/>
            </a:prstGeom>
            <a:ln>
              <a:solidFill>
                <a:schemeClr val="bg1">
                  <a:lumMod val="85000"/>
                </a:schemeClr>
              </a:solidFill>
            </a:ln>
          </p:spPr>
        </p:pic>
      </p:grpSp>
      <p:sp>
        <p:nvSpPr>
          <p:cNvPr id="15" name="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
            <a:extLst>
              <a:ext uri="{FF2B5EF4-FFF2-40B4-BE49-F238E27FC236}">
                <a16:creationId xmlns:a16="http://schemas.microsoft.com/office/drawing/2014/main" id="{C284CD22-75C7-4AB1-BB9E-1F0ECE965ADB}"/>
              </a:ext>
            </a:extLst>
          </p:cNvPr>
          <p:cNvSpPr txBox="1"/>
          <p:nvPr/>
        </p:nvSpPr>
        <p:spPr>
          <a:xfrm>
            <a:off x="176066" y="2951628"/>
            <a:ext cx="2527008" cy="593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defTabSz="457200">
              <a:lnSpc>
                <a:spcPct val="120000"/>
              </a:lnSpc>
              <a:defRPr sz="1400" b="0">
                <a:solidFill>
                  <a:srgbClr val="117176"/>
                </a:solidFill>
                <a:latin typeface="Lato Regular"/>
                <a:ea typeface="Lato Regular"/>
                <a:cs typeface="Lato Regular"/>
                <a:sym typeface="Lato Regular"/>
              </a:defRPr>
            </a:lvl1pPr>
          </a:lstStyle>
          <a:p>
            <a:pPr algn="ctr"/>
            <a:r>
              <a:rPr lang="fr-FR" b="1" dirty="0"/>
              <a:t>Coordonnées du client</a:t>
            </a:r>
          </a:p>
          <a:p>
            <a:pPr algn="ctr"/>
            <a:r>
              <a:rPr lang="fr-FR" dirty="0"/>
              <a:t>non modifiables par le SPANC</a:t>
            </a:r>
            <a:endParaRPr dirty="0"/>
          </a:p>
        </p:txBody>
      </p:sp>
      <p:cxnSp>
        <p:nvCxnSpPr>
          <p:cNvPr id="17" name="Connecteur droit 16">
            <a:extLst>
              <a:ext uri="{FF2B5EF4-FFF2-40B4-BE49-F238E27FC236}">
                <a16:creationId xmlns:a16="http://schemas.microsoft.com/office/drawing/2014/main" id="{E7EE03BB-29DB-4B38-A26E-D7FC1C8586D5}"/>
              </a:ext>
            </a:extLst>
          </p:cNvPr>
          <p:cNvCxnSpPr>
            <a:cxnSpLocks/>
          </p:cNvCxnSpPr>
          <p:nvPr/>
        </p:nvCxnSpPr>
        <p:spPr>
          <a:xfrm flipH="1" flipV="1">
            <a:off x="2542784" y="3544867"/>
            <a:ext cx="1415441" cy="1331933"/>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19" name="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
            <a:extLst>
              <a:ext uri="{FF2B5EF4-FFF2-40B4-BE49-F238E27FC236}">
                <a16:creationId xmlns:a16="http://schemas.microsoft.com/office/drawing/2014/main" id="{B7F9B4A7-347D-46CA-A8A4-572C6AB420AC}"/>
              </a:ext>
            </a:extLst>
          </p:cNvPr>
          <p:cNvSpPr txBox="1"/>
          <p:nvPr/>
        </p:nvSpPr>
        <p:spPr>
          <a:xfrm>
            <a:off x="9244668" y="1744737"/>
            <a:ext cx="2527008" cy="593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defTabSz="457200">
              <a:lnSpc>
                <a:spcPct val="120000"/>
              </a:lnSpc>
              <a:defRPr sz="1400" b="0">
                <a:solidFill>
                  <a:srgbClr val="117176"/>
                </a:solidFill>
                <a:latin typeface="Lato Regular"/>
                <a:ea typeface="Lato Regular"/>
                <a:cs typeface="Lato Regular"/>
                <a:sym typeface="Lato Regular"/>
              </a:defRPr>
            </a:lvl1pPr>
          </a:lstStyle>
          <a:p>
            <a:pPr algn="ctr"/>
            <a:r>
              <a:rPr lang="fr-FR" b="1" dirty="0"/>
              <a:t>Coordonnées de l’expert en charge du dossier</a:t>
            </a:r>
            <a:endParaRPr dirty="0"/>
          </a:p>
        </p:txBody>
      </p:sp>
      <p:cxnSp>
        <p:nvCxnSpPr>
          <p:cNvPr id="20" name="Connecteur droit 19">
            <a:extLst>
              <a:ext uri="{FF2B5EF4-FFF2-40B4-BE49-F238E27FC236}">
                <a16:creationId xmlns:a16="http://schemas.microsoft.com/office/drawing/2014/main" id="{0C640AB2-D127-4415-8F1E-E7877F1B4151}"/>
              </a:ext>
            </a:extLst>
          </p:cNvPr>
          <p:cNvCxnSpPr>
            <a:cxnSpLocks/>
            <a:endCxn id="19" idx="2"/>
          </p:cNvCxnSpPr>
          <p:nvPr/>
        </p:nvCxnSpPr>
        <p:spPr>
          <a:xfrm flipH="1" flipV="1">
            <a:off x="10508172" y="2337976"/>
            <a:ext cx="113899" cy="2259076"/>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23" name="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
            <a:extLst>
              <a:ext uri="{FF2B5EF4-FFF2-40B4-BE49-F238E27FC236}">
                <a16:creationId xmlns:a16="http://schemas.microsoft.com/office/drawing/2014/main" id="{212F75C6-E768-4C01-BB4C-565268A85ADE}"/>
              </a:ext>
            </a:extLst>
          </p:cNvPr>
          <p:cNvSpPr txBox="1"/>
          <p:nvPr/>
        </p:nvSpPr>
        <p:spPr>
          <a:xfrm>
            <a:off x="122914" y="4876800"/>
            <a:ext cx="2794370" cy="3889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defTabSz="457200">
              <a:lnSpc>
                <a:spcPct val="120000"/>
              </a:lnSpc>
              <a:defRPr sz="1400" b="0">
                <a:solidFill>
                  <a:srgbClr val="117176"/>
                </a:solidFill>
                <a:latin typeface="Lato Regular"/>
                <a:ea typeface="Lato Regular"/>
                <a:cs typeface="Lato Regular"/>
                <a:sym typeface="Lato Regular"/>
              </a:defRPr>
            </a:lvl1pPr>
          </a:lstStyle>
          <a:p>
            <a:pPr algn="ctr"/>
            <a:r>
              <a:rPr lang="fr-FR" b="1" dirty="0"/>
              <a:t>Documents rattachés au dossier</a:t>
            </a:r>
          </a:p>
          <a:p>
            <a:pPr algn="ctr"/>
            <a:r>
              <a:rPr lang="fr-FR" dirty="0"/>
              <a:t>Le SPANC pourra les consulter via les liens actifs </a:t>
            </a:r>
            <a:r>
              <a:rPr lang="fr-FR" i="1" dirty="0"/>
              <a:t>étude de sol</a:t>
            </a:r>
            <a:r>
              <a:rPr lang="fr-FR" dirty="0"/>
              <a:t>, </a:t>
            </a:r>
            <a:r>
              <a:rPr lang="fr-FR" i="1" dirty="0"/>
              <a:t>certificat du fabricant, …. </a:t>
            </a:r>
            <a:r>
              <a:rPr lang="fr-FR" dirty="0"/>
              <a:t>Ces documents sont à charger par vos soins depuis la fiche station du client sur </a:t>
            </a:r>
            <a:r>
              <a:rPr lang="fr-FR" dirty="0" err="1"/>
              <a:t>Factornet</a:t>
            </a:r>
            <a:r>
              <a:rPr lang="fr-FR" dirty="0"/>
              <a:t>.</a:t>
            </a:r>
          </a:p>
          <a:p>
            <a:pPr algn="ctr"/>
            <a:endParaRPr lang="fr-FR" sz="1050" dirty="0"/>
          </a:p>
          <a:p>
            <a:pPr algn="ctr"/>
            <a:r>
              <a:rPr lang="fr-FR" dirty="0"/>
              <a:t>Et le SPANC pourra charger son attestation et son rapport de conformité, …</a:t>
            </a:r>
          </a:p>
          <a:p>
            <a:pPr algn="ctr"/>
            <a:endParaRPr lang="fr-FR" sz="1000" dirty="0"/>
          </a:p>
          <a:p>
            <a:pPr algn="ctr"/>
            <a:r>
              <a:rPr lang="fr-FR" dirty="0"/>
              <a:t>Dès un ajout de votre part ou de la part du SPANC, une notification mail sera envoyée.</a:t>
            </a:r>
            <a:endParaRPr dirty="0"/>
          </a:p>
        </p:txBody>
      </p:sp>
      <p:cxnSp>
        <p:nvCxnSpPr>
          <p:cNvPr id="24" name="Connecteur droit 23">
            <a:extLst>
              <a:ext uri="{FF2B5EF4-FFF2-40B4-BE49-F238E27FC236}">
                <a16:creationId xmlns:a16="http://schemas.microsoft.com/office/drawing/2014/main" id="{9806BD17-E028-4CE6-9F01-EFCCD319D0EA}"/>
              </a:ext>
            </a:extLst>
          </p:cNvPr>
          <p:cNvCxnSpPr>
            <a:cxnSpLocks/>
          </p:cNvCxnSpPr>
          <p:nvPr/>
        </p:nvCxnSpPr>
        <p:spPr>
          <a:xfrm flipH="1" flipV="1">
            <a:off x="2784366" y="5753190"/>
            <a:ext cx="1061124" cy="1023839"/>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27" name="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 pariatur?">
            <a:extLst>
              <a:ext uri="{FF2B5EF4-FFF2-40B4-BE49-F238E27FC236}">
                <a16:creationId xmlns:a16="http://schemas.microsoft.com/office/drawing/2014/main" id="{7BC8DE4C-C58D-47AE-8000-20FB05DF9F1F}"/>
              </a:ext>
            </a:extLst>
          </p:cNvPr>
          <p:cNvSpPr txBox="1"/>
          <p:nvPr/>
        </p:nvSpPr>
        <p:spPr>
          <a:xfrm>
            <a:off x="3958225" y="8225172"/>
            <a:ext cx="8482891" cy="13688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defTabSz="457200">
              <a:lnSpc>
                <a:spcPct val="120000"/>
              </a:lnSpc>
              <a:defRPr sz="1400" b="0">
                <a:solidFill>
                  <a:srgbClr val="117176"/>
                </a:solidFill>
                <a:latin typeface="Lato Regular"/>
                <a:ea typeface="Lato Regular"/>
                <a:cs typeface="Lato Regular"/>
                <a:sym typeface="Lato Regular"/>
              </a:defRPr>
            </a:lvl1pPr>
          </a:lstStyle>
          <a:p>
            <a:pPr algn="ctr"/>
            <a:r>
              <a:rPr lang="fr-FR" b="1" dirty="0"/>
              <a:t>Messagerie en ligne</a:t>
            </a:r>
          </a:p>
          <a:p>
            <a:pPr algn="ctr"/>
            <a:r>
              <a:rPr lang="fr-FR" dirty="0"/>
              <a:t>Le SPANC pourra envoyer un message, poser une question sur le dossier client consulté et accéder à l’historique des échanges (question/réponse).</a:t>
            </a:r>
          </a:p>
          <a:p>
            <a:pPr algn="ctr"/>
            <a:r>
              <a:rPr lang="fr-FR" dirty="0"/>
              <a:t>Ces messages seront consultables et vous pourrez y apporter une réponse depuis </a:t>
            </a:r>
            <a:r>
              <a:rPr lang="fr-FR" dirty="0" err="1"/>
              <a:t>Factornet</a:t>
            </a:r>
            <a:r>
              <a:rPr lang="fr-FR" dirty="0"/>
              <a:t>, fiche station du client. Vous et le SPANC recevront une notification mail dès pour tout nouveau message.</a:t>
            </a:r>
            <a:endParaRPr dirty="0"/>
          </a:p>
        </p:txBody>
      </p:sp>
      <p:cxnSp>
        <p:nvCxnSpPr>
          <p:cNvPr id="28" name="Connecteur droit 27">
            <a:extLst>
              <a:ext uri="{FF2B5EF4-FFF2-40B4-BE49-F238E27FC236}">
                <a16:creationId xmlns:a16="http://schemas.microsoft.com/office/drawing/2014/main" id="{2493680B-A86D-4584-9CBE-4EAD893432D7}"/>
              </a:ext>
            </a:extLst>
          </p:cNvPr>
          <p:cNvCxnSpPr>
            <a:cxnSpLocks/>
          </p:cNvCxnSpPr>
          <p:nvPr/>
        </p:nvCxnSpPr>
        <p:spPr>
          <a:xfrm flipV="1">
            <a:off x="9056318" y="7161934"/>
            <a:ext cx="1064712" cy="1167874"/>
          </a:xfrm>
          <a:prstGeom prst="line">
            <a:avLst/>
          </a:prstGeom>
          <a:ln w="2857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30835968"/>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74</TotalTime>
  <Words>580</Words>
  <Application>Microsoft Office PowerPoint</Application>
  <PresentationFormat>Personnalisé</PresentationFormat>
  <Paragraphs>57</Paragraphs>
  <Slides>7</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vt:i4>
      </vt:variant>
    </vt:vector>
  </HeadingPairs>
  <TitlesOfParts>
    <vt:vector size="17" baseType="lpstr">
      <vt:lpstr>Caveat Bold</vt:lpstr>
      <vt:lpstr>Helvetica Light</vt:lpstr>
      <vt:lpstr>Helvetica Neue</vt:lpstr>
      <vt:lpstr>Helvetica Neue Light</vt:lpstr>
      <vt:lpstr>Helvetica Neue Medium</vt:lpstr>
      <vt:lpstr>Helvetica Neue Thin</vt:lpstr>
      <vt:lpstr>Lato Regular</vt:lpstr>
      <vt:lpstr>Nunito Bold</vt:lpstr>
      <vt:lpstr>Nunito SemiBold</vt:lpstr>
      <vt:lpstr>White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Service com</dc:creator>
  <cp:lastModifiedBy>Proprietaire</cp:lastModifiedBy>
  <cp:revision>19</cp:revision>
  <dcterms:modified xsi:type="dcterms:W3CDTF">2021-10-01T08:53:11Z</dcterms:modified>
</cp:coreProperties>
</file>